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6"/>
  </p:notesMasterIdLst>
  <p:sldIdLst>
    <p:sldId id="256" r:id="rId2"/>
    <p:sldId id="1134" r:id="rId3"/>
    <p:sldId id="1135" r:id="rId4"/>
    <p:sldId id="113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B9406-A95A-468B-A972-7DB4E0BD6178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1DB6E-9837-4CBF-B544-92783035D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04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D7C77B-1670-4DBB-8013-51EB8FCD6C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ＭＳ Ｐゴシック" pitchFamily="1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ＭＳ Ｐゴシック" pitchFamily="1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112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D7C77B-1670-4DBB-8013-51EB8FCD6C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ＭＳ Ｐゴシック" pitchFamily="1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ＭＳ Ｐゴシック" pitchFamily="1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14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D7C77B-1670-4DBB-8013-51EB8FCD6C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ＭＳ Ｐゴシック" pitchFamily="1" charset="-128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ＭＳ Ｐゴシック" pitchFamily="1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785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A1737-CBA2-47B6-BF1C-2B4CC2DFE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BB7D2-68CD-4283-95E0-15829AA77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EFE61-F455-49B8-AA9E-EB052DCB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164A1-719D-444B-9E11-84C56300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A7152-2177-40B4-82AF-189A4197D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2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07C7A-D13A-4BE5-8734-4F9536068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AD9F6-DCEA-45C2-91AE-1051DCBC4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41268-C7FF-414D-B77A-B11C3062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160CE-7125-497E-96DC-832640750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C10AF-6327-4DD9-8675-4F475D1F1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6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DB1E30-5642-4DFE-A2AB-6B709BD957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C9D02-0C6C-4399-8720-36C7CD124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C297C-B586-40CA-9519-9EAB67C80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4D161-4AF2-495B-9108-ADE119A9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52570-AE30-4010-BCD6-95DB24215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1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structions - Blue Block P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B861B0C1-6E41-C94A-B05D-387AFC2B93A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1322" y="1387370"/>
            <a:ext cx="11382335" cy="4597797"/>
          </a:xfrm>
          <a:prstGeom prst="rect">
            <a:avLst/>
          </a:prstGeom>
        </p:spPr>
        <p:txBody>
          <a:bodyPr/>
          <a:lstStyle>
            <a:lvl1pPr marL="44450" indent="0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44450" lvl="0" indent="0">
              <a:buNone/>
            </a:pPr>
            <a:r>
              <a:rPr lang="en-US" b="1"/>
              <a:t>Click to edit Master text styles</a:t>
            </a:r>
          </a:p>
          <a:p>
            <a:pPr marL="44450" lvl="1" indent="0">
              <a:buNone/>
            </a:pPr>
            <a:r>
              <a:rPr lang="en-US" b="1"/>
              <a:t>Second level</a:t>
            </a:r>
          </a:p>
          <a:p>
            <a:pPr marL="44450" lvl="2" indent="0">
              <a:buNone/>
            </a:pPr>
            <a:r>
              <a:rPr lang="en-US" b="1"/>
              <a:t>Third level</a:t>
            </a:r>
          </a:p>
          <a:p>
            <a:pPr marL="44450" lvl="3" indent="0">
              <a:buNone/>
            </a:pPr>
            <a:r>
              <a:rPr lang="en-US" b="1"/>
              <a:t>Fourth level</a:t>
            </a:r>
          </a:p>
          <a:p>
            <a:pPr marL="44450" lvl="4" indent="0">
              <a:buNone/>
            </a:pPr>
            <a:r>
              <a:rPr lang="en-US" b="1"/>
              <a:t>Fifth level</a:t>
            </a:r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F61A994-084E-B840-BB44-566988B3349F}"/>
              </a:ext>
            </a:extLst>
          </p:cNvPr>
          <p:cNvCxnSpPr>
            <a:cxnSpLocks/>
          </p:cNvCxnSpPr>
          <p:nvPr userDrawn="1"/>
        </p:nvCxnSpPr>
        <p:spPr>
          <a:xfrm>
            <a:off x="1297859" y="998548"/>
            <a:ext cx="105457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C86507E3-EA91-7B48-9F7E-5164D54900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7859" y="143555"/>
            <a:ext cx="9485755" cy="739316"/>
          </a:xfrm>
          <a:prstGeom prst="rect">
            <a:avLst/>
          </a:prstGeom>
        </p:spPr>
        <p:txBody>
          <a:bodyPr anchor="ctr"/>
          <a:lstStyle>
            <a:lvl1pPr>
              <a:defRPr sz="21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- two line capable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9E6237-4A7F-4547-97D8-DCFFBE17928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18679-3621-4CD8-80AC-D9A6F2D1E3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CF8BA-7174-4AF2-91F5-0787A3829C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7116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B9EBD-DA5F-4EF4-A3BB-9843AB3A3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F43D5-3750-42DC-B137-AE9676CF0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CC0F0-ACE0-4F66-B1A2-F715CC7F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2A7F1-8E22-47CA-A06D-2F9D9949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AFD6F-FE3C-4E52-AA4C-CCC74FA8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3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8531E-C9E8-457E-882C-F94C488B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0AE34-5A8C-4DFC-A530-6108BD4DD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6EC8D-8C84-4A1A-8F22-0A420D999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E55C9-8A4A-4790-9C60-A5E39460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3C59D-2DDF-4659-9102-B7DE868F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1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3D33C-D955-40CA-BC0C-D220385EE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CA3F3-5702-4EE3-BF54-69E27D151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8DB83-DD1D-4BAD-8538-479548ECE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80CD8-19CF-479D-825E-C8239CEFC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1DA25-6CF6-42FE-99EE-54DBEDD4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6BF9C-FAC1-4BE5-BA06-D0D246D2F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8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5B833-38AD-41CB-9F9C-A07F9D6E6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F30E7-2DFA-42F2-AED7-05052087A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84318-5567-40B0-ABF0-9A817FBA6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BC9C7-4D84-4916-AB76-8E3CD7B96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75A0C-AF63-42A1-85CD-170508249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3060D3-65AE-4613-BD7F-AF8752C0F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4570E-4102-4076-BD38-8D7D826D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6E7632-BE53-4AC2-923F-B5D00630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9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669C7-9CBC-4EB5-9EE8-2B88EF27A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86B84-270C-417F-9449-D1644F270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36966A-1183-4B37-BB4B-E2CC93B9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7C00E-EC49-4304-A95C-0F08AB4E3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F6E9D4-74DA-4B05-A919-330E7BEF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15396-A1FE-434C-9606-34C88E2C2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47AB6-634E-4A58-9C69-D7A3AAC43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8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45B84-0760-47DC-BC93-F36543E83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4976B-8D88-45D2-B516-C32068CA1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42874-E1C8-40D0-9473-3F0C508A6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193E8-5A98-408F-9FF1-D591A4F9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A54A9-B008-4D32-8EEB-31213829C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BFC62-A321-4664-80FF-3079176E4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FFF70-9129-4C35-9CAA-F39142992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0A4D07-7E33-4823-A17F-3FCA52D016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31FB37-2742-4F0F-96D8-3BC94F8EF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354F9-803A-40BB-8EE4-5B413B53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5CC25-8F6C-4717-B5BF-9CEA006F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B6F74-40E4-46E0-A53D-1A601936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7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32E26A-559B-412C-85E2-FBC7B53AA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9C6F5-4A80-45B4-9BBB-B39183AEB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F22D7-7B41-469B-A9FD-8A3F694819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D695E-FE0B-45D9-8F73-324D812CD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A0AC2-6403-4CED-BC07-D0FE9C874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DECB5-EF35-4ECC-8FE0-EF90AD7A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6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E50BB-BA21-478B-8D81-B6C4E6C1F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2240" y="308621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Executive Director </a:t>
            </a:r>
            <a:br>
              <a:rPr lang="en-US" dirty="0"/>
            </a:br>
            <a:r>
              <a:rPr lang="en-US"/>
              <a:t>Succession Plan:</a:t>
            </a:r>
            <a:br>
              <a:rPr lang="en-US" dirty="0"/>
            </a:br>
            <a:r>
              <a:rPr lang="en-US" dirty="0"/>
              <a:t>Mercer Made Up Arts Organization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F6A330-C394-4AC3-9CB9-51A770ADF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760" y="5473810"/>
            <a:ext cx="9144000" cy="591710"/>
          </a:xfrm>
        </p:spPr>
        <p:txBody>
          <a:bodyPr/>
          <a:lstStyle/>
          <a:p>
            <a:r>
              <a:rPr lang="en-US" dirty="0"/>
              <a:t>Updated [DATE]</a:t>
            </a:r>
          </a:p>
        </p:txBody>
      </p:sp>
    </p:spTree>
    <p:extLst>
      <p:ext uri="{BB962C8B-B14F-4D97-AF65-F5344CB8AC3E}">
        <p14:creationId xmlns:p14="http://schemas.microsoft.com/office/powerpoint/2010/main" val="241597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  <a:defRPr/>
            </a:pPr>
            <a:r>
              <a:rPr lang="en-US" sz="2400" dirty="0">
                <a:solidFill>
                  <a:schemeClr val="dk1"/>
                </a:solidFill>
              </a:rPr>
              <a:t>Succession Plan Summary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AFC2102-3258-459D-9181-93657341E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761318"/>
              </p:ext>
            </p:extLst>
          </p:nvPr>
        </p:nvGraphicFramePr>
        <p:xfrm>
          <a:off x="1297860" y="1075504"/>
          <a:ext cx="10476325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7039">
                <a:tc>
                  <a:txBody>
                    <a:bodyPr/>
                    <a:lstStyle/>
                    <a:p>
                      <a:pPr marL="0" marR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  <a:ea typeface="Verdana"/>
                          <a:cs typeface="Verdana"/>
                        </a:rPr>
                        <a:t>Desired Attributes for Executive Director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Relationship and trust builder with key partners and donors. Personable, friendly, listener.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DEI understanding and vision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Knowledge and vision of the uses of technology in field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Background in educational leadership (e.g., former principal, former district-wide leader, etc.)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Background in educational sales and marketing, a plus.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Person with lived experience as a member of an underrepresented group in education and in arts leadership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Geographically located and connected outside of the Princeton area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Leadership or management experience, preferably in the non-profit sector.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Passion for or experience in the arts and/or educational fields.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 in leading creative program design and implementation, especially </a:t>
                      </a: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DEI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vision and understanding.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Knowledge and/or experience of the New Jersey/Eastern PA philanthropic community and state arts funding organizations.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Outstanding verbal and written communication skills for a variety of audiences.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 to innovate with capacity to create or improve program effectiveness and organizational outcomes.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 to manage a remote-working team.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 leading through organizational change.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59326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D5F24-46A5-45D6-900A-614DDF4B28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95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  <a:defRPr/>
            </a:pPr>
            <a:r>
              <a:rPr lang="en-US" sz="2400" dirty="0">
                <a:solidFill>
                  <a:schemeClr val="dk1"/>
                </a:solidFill>
              </a:rPr>
              <a:t>Succession Plan Summary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AFC2102-3258-459D-9181-93657341E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893714"/>
              </p:ext>
            </p:extLst>
          </p:nvPr>
        </p:nvGraphicFramePr>
        <p:xfrm>
          <a:off x="1297860" y="1075504"/>
          <a:ext cx="10476325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696">
                <a:tc>
                  <a:txBody>
                    <a:bodyPr/>
                    <a:lstStyle/>
                    <a:p>
                      <a:pPr marL="0" marR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Verdana"/>
                          <a:cs typeface="Verdana"/>
                        </a:rPr>
                        <a:t>Interim Successor Candidates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914400" marR="0" lvl="1" indent="-4572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Could step in immediately</a:t>
                      </a:r>
                    </a:p>
                    <a:p>
                      <a:pPr marL="914400" marR="0" lvl="1" indent="-4572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Would create gap in Program space</a:t>
                      </a:r>
                    </a:p>
                    <a:p>
                      <a:pPr marL="914400" marR="0" lvl="1" indent="-4572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May not be interested in role long term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089371"/>
                  </a:ext>
                </a:extLst>
              </a:tr>
              <a:tr h="534450">
                <a:tc>
                  <a:txBody>
                    <a:bodyPr/>
                    <a:lstStyle/>
                    <a:p>
                      <a:pPr marL="0" marR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Verdana"/>
                          <a:cs typeface="Verdana"/>
                        </a:rPr>
                        <a:t>Long-term Successor Candidates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914400" marR="0" lvl="1" indent="-4572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Well connected and respected in the field; Arts education focused, and equity-minded</a:t>
                      </a:r>
                    </a:p>
                    <a:p>
                      <a:pPr marL="914400" marR="0" lvl="1" indent="-4572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Experience in development and programming</a:t>
                      </a:r>
                    </a:p>
                    <a:p>
                      <a:pPr marL="914400" marR="0" lvl="1" indent="-4572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Passion for the work is there</a:t>
                      </a:r>
                    </a:p>
                    <a:p>
                      <a:pPr marL="914400" marR="0" lvl="1" indent="-4572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As a Black woman, is underrepresented in nonprofit leadership</a:t>
                      </a:r>
                    </a:p>
                    <a:p>
                      <a:pPr marL="914400" marR="0" lvl="1" indent="-45720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Interest in role unknown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17467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D5F24-46A5-45D6-900A-614DDF4B28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B05215-B686-43F6-A364-957605C5764B}"/>
              </a:ext>
            </a:extLst>
          </p:cNvPr>
          <p:cNvSpPr txBox="1"/>
          <p:nvPr/>
        </p:nvSpPr>
        <p:spPr>
          <a:xfrm>
            <a:off x="1297859" y="4284617"/>
            <a:ext cx="1047632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 defTabSz="685783"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highlight>
                  <a:srgbClr val="FFFFFC"/>
                </a:highlight>
              </a:rPr>
              <a:t>As appropriate, current Trustees of organization may be considered as either interim or long-term successor candidates, given their familiarity with the organization and dedication to its work and mission.   </a:t>
            </a:r>
          </a:p>
          <a:p>
            <a:pPr marL="914400" lvl="1" indent="-457200" defTabSz="685783"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highlight>
                  <a:srgbClr val="FFFFFC"/>
                </a:highlight>
              </a:rPr>
              <a:t>Any Trustee under consideration for the role would be excluded from participating in the search committee and required to recuse themselves from a Board vote on the selection.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6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accent2"/>
              </a:buClr>
              <a:defRPr/>
            </a:pPr>
            <a:r>
              <a:rPr lang="en-US" sz="2400" dirty="0">
                <a:solidFill>
                  <a:schemeClr val="dk1"/>
                </a:solidFill>
              </a:rPr>
              <a:t>Other Considerations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AFC2102-3258-459D-9181-93657341E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342782"/>
              </p:ext>
            </p:extLst>
          </p:nvPr>
        </p:nvGraphicFramePr>
        <p:xfrm>
          <a:off x="1297860" y="1075504"/>
          <a:ext cx="10476326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6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6893">
                  <a:extLst>
                    <a:ext uri="{9D8B030D-6E8A-4147-A177-3AD203B41FA5}">
                      <a16:colId xmlns:a16="http://schemas.microsoft.com/office/drawing/2014/main" val="1261206229"/>
                    </a:ext>
                  </a:extLst>
                </a:gridCol>
              </a:tblGrid>
              <a:tr h="534450">
                <a:tc>
                  <a:txBody>
                    <a:bodyPr/>
                    <a:lstStyle/>
                    <a:p>
                      <a:pPr marL="0" marR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Verdana"/>
                          <a:cs typeface="Verdana"/>
                        </a:rPr>
                        <a:t>Key Stakeholders to Engage in a Search / Transition</a:t>
                      </a:r>
                    </a:p>
                    <a:p>
                      <a:pPr marL="0" marR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Verdana"/>
                          <a:cs typeface="Verdana"/>
                        </a:rPr>
                        <a:t>(rough priority order)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FFFFFC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27556"/>
                  </a:ext>
                </a:extLst>
              </a:tr>
              <a:tr h="534450">
                <a:tc>
                  <a:txBody>
                    <a:bodyPr/>
                    <a:lstStyle/>
                    <a:p>
                      <a:pPr marL="0" marR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Verdana"/>
                          <a:cs typeface="Verdana"/>
                        </a:rPr>
                        <a:t>Transition Considerations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Minimum 2-3 weeks overlap with current ED is ideal</a:t>
                      </a:r>
                    </a:p>
                    <a:p>
                      <a:pPr marL="854075" marR="0" lvl="1" indent="-396875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Incoming ED accompanies outgoing ED at meetings, including intro with stakeholders</a:t>
                      </a:r>
                    </a:p>
                    <a:p>
                      <a:pPr marL="854075" marR="0" lvl="1" indent="-396875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Spend time 1:1 getting deeper into detail on budget, staffing, etc.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First 6 months is key </a:t>
                      </a:r>
                    </a:p>
                    <a:p>
                      <a:pPr marL="284163" marR="0" lvl="0" indent="-284163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Identify mentor if new ED is a first time President/CEO</a:t>
                      </a:r>
                    </a:p>
                    <a:p>
                      <a:pPr marL="854075" marR="0" lvl="1" indent="-396875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Ideally mentor for NJ non-profit sector </a:t>
                      </a:r>
                    </a:p>
                    <a:p>
                      <a:pPr marL="854075" marR="0" lvl="1" indent="-396875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C"/>
                          </a:highlight>
                          <a:latin typeface="+mn-lt"/>
                          <a:ea typeface="+mn-ea"/>
                          <a:cs typeface="+mn-cs"/>
                        </a:rPr>
                        <a:t>Focus on HR, people management, financial management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96509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0DDDB-077E-4DB2-BCDB-40556D0D3EF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F7DECB5-EF35-4ECC-8FE0-EF90AD7A3E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734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441</Words>
  <Application>Microsoft Office PowerPoint</Application>
  <PresentationFormat>Widescreen</PresentationFormat>
  <Paragraphs>65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Wingdings</vt:lpstr>
      <vt:lpstr>Office Theme</vt:lpstr>
      <vt:lpstr>Executive Director  Succession Plan: Mercer Made Up Arts Organization</vt:lpstr>
      <vt:lpstr>Succession Plan Summary</vt:lpstr>
      <vt:lpstr>Succession Plan Summary</vt:lpstr>
      <vt:lpstr>Other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 NJEP Executive Director Succession Planning</dc:title>
  <dc:creator>Johnson, Peter</dc:creator>
  <cp:lastModifiedBy>Allison Howe</cp:lastModifiedBy>
  <cp:revision>20</cp:revision>
  <dcterms:created xsi:type="dcterms:W3CDTF">2020-11-18T15:08:15Z</dcterms:created>
  <dcterms:modified xsi:type="dcterms:W3CDTF">2024-01-24T18:48:40Z</dcterms:modified>
</cp:coreProperties>
</file>